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15" r:id="rId1"/>
  </p:sldMasterIdLst>
  <p:notesMasterIdLst>
    <p:notesMasterId r:id="rId5"/>
  </p:notesMasterIdLst>
  <p:sldIdLst>
    <p:sldId id="260" r:id="rId2"/>
    <p:sldId id="261" r:id="rId3"/>
    <p:sldId id="262" r:id="rId4"/>
  </p:sldIdLst>
  <p:sldSz cx="9144000" cy="5143500" type="screen16x9"/>
  <p:notesSz cx="6858000" cy="9144000"/>
  <p:embeddedFontLst>
    <p:embeddedFont>
      <p:font typeface="DM Sans" panose="020B0604020202020204" charset="0"/>
      <p:regular r:id="rId6"/>
      <p:bold r:id="rId7"/>
      <p:italic r:id="rId8"/>
      <p:boldItalic r:id="rId9"/>
    </p:embeddedFont>
    <p:embeddedFont>
      <p:font typeface="Helvetica Neue Light" panose="020B0604020202020204" charset="0"/>
      <p:regular r:id="rId10"/>
      <p:bold r:id="rId11"/>
      <p:italic r:id="rId12"/>
      <p:boldItalic r:id="rId1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83">
          <p15:clr>
            <a:srgbClr val="A4A3A4"/>
          </p15:clr>
        </p15:guide>
        <p15:guide id="2" pos="288">
          <p15:clr>
            <a:srgbClr val="A4A3A4"/>
          </p15:clr>
        </p15:guide>
        <p15:guide id="3" pos="5459">
          <p15:clr>
            <a:srgbClr val="9AA0A6"/>
          </p15:clr>
        </p15:guide>
        <p15:guide id="4" orient="horz" pos="2891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4" y="82"/>
      </p:cViewPr>
      <p:guideLst>
        <p:guide orient="horz" pos="283"/>
        <p:guide pos="288"/>
        <p:guide pos="5459"/>
        <p:guide orient="horz" pos="289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3.fntdata"/><Relationship Id="rId13" Type="http://schemas.openxmlformats.org/officeDocument/2006/relationships/font" Target="fonts/font8.fntdata"/><Relationship Id="rId3" Type="http://schemas.openxmlformats.org/officeDocument/2006/relationships/slide" Target="slides/slide2.xml"/><Relationship Id="rId7" Type="http://schemas.openxmlformats.org/officeDocument/2006/relationships/font" Target="fonts/font2.fntdata"/><Relationship Id="rId12" Type="http://schemas.openxmlformats.org/officeDocument/2006/relationships/font" Target="fonts/font7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1.fntdata"/><Relationship Id="rId11" Type="http://schemas.openxmlformats.org/officeDocument/2006/relationships/font" Target="fonts/font6.fntdata"/><Relationship Id="rId5" Type="http://schemas.openxmlformats.org/officeDocument/2006/relationships/notesMaster" Target="notesMasters/notesMaster1.xml"/><Relationship Id="rId15" Type="http://schemas.openxmlformats.org/officeDocument/2006/relationships/viewProps" Target="viewProps.xml"/><Relationship Id="rId10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font" Target="fonts/font4.fntdata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155a4ff4588_0_10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3" name="Google Shape;393;g155a4ff4588_0_10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Editar: número y nombre de clase donde se plantea el tercer desafío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155a4ff4588_0_10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9" name="Google Shape;399;g155a4ff4588_0_10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desafíos entregables. 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155a4ff4588_0_1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7" name="Google Shape;407;g155a4ff4588_0_1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Desarrollo de un desafío entregable.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-A">
  <p:cSld name="SECTION_HEADER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55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co 1 1">
  <p:cSld name="TITLE_3"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66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DM Sans"/>
              <a:buNone/>
              <a:defRPr sz="4000" b="1">
                <a:latin typeface="DM Sans"/>
                <a:ea typeface="DM Sans"/>
                <a:cs typeface="DM Sans"/>
                <a:sym typeface="DM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09" name="Google Shape;209;p66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Helvetica Neue Light"/>
              <a:buNone/>
              <a:defRPr sz="20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pic>
        <p:nvPicPr>
          <p:cNvPr id="210" name="Google Shape;210;p66" title="logo CoderHous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8">
  <p:cSld name="TITLE_AND_BODY_8"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6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3" name="Google Shape;213;p6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4" name="Google Shape;214;p6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9">
  <p:cSld name="TITLE_AND_BODY_9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6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7" name="Google Shape;217;p6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8" name="Google Shape;218;p6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co 1" type="title">
  <p:cSld name="TITLE"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56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DM Sans"/>
              <a:buNone/>
              <a:defRPr sz="4000" b="1"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86" name="Google Shape;186;p56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Helvetica Neue Light"/>
              <a:buNone/>
              <a:defRPr sz="20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pic>
        <p:nvPicPr>
          <p:cNvPr id="187" name="Google Shape;187;p56" title="logo CoderHous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ndo blanco">
  <p:cSld name="SECTION_HEADER_1_1_1_1_1_1_1_1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57" title="logo coderhous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 imagen">
  <p:cSld name="SECTION_HEADER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8"/>
          <p:cNvSpPr/>
          <p:nvPr/>
        </p:nvSpPr>
        <p:spPr>
          <a:xfrm>
            <a:off x="6592475" y="0"/>
            <a:ext cx="25515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2" name="Google Shape;192;p58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rátula 1">
  <p:cSld name="SECTION_HEADER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60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rátula 2">
  <p:cSld name="SECTION_HEADER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61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rátula 3">
  <p:cSld name="SECTION_HEADER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62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-B">
  <p:cSld name="SECTION_HEADER_1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63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2">
  <p:cSld name="CUSTOM_37"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06;p6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800200" y="4740050"/>
            <a:ext cx="1057500" cy="24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5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8" name="Google Shape;178;p5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" name="Google Shape;179;p5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5" r:id="rId5"/>
    <p:sldLayoutId id="2147483706" r:id="rId6"/>
    <p:sldLayoutId id="2147483707" r:id="rId7"/>
    <p:sldLayoutId id="2147483708" r:id="rId8"/>
    <p:sldLayoutId id="2147483710" r:id="rId9"/>
    <p:sldLayoutId id="2147483711" r:id="rId10"/>
    <p:sldLayoutId id="2147483712" r:id="rId11"/>
    <p:sldLayoutId id="2147483713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hyperlink" Target="mailto:adminCoder@coder.com" TargetMode="Externa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73"/>
          <p:cNvSpPr txBox="1"/>
          <p:nvPr/>
        </p:nvSpPr>
        <p:spPr>
          <a:xfrm>
            <a:off x="1461300" y="2202300"/>
            <a:ext cx="62214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419" sz="4000" b="1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Cookies, </a:t>
            </a:r>
            <a:r>
              <a:rPr lang="es-419" sz="4000" b="1" dirty="0" err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Sessions</a:t>
            </a:r>
            <a:r>
              <a:rPr lang="es-419" sz="4000" b="1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&amp; Storage II</a:t>
            </a:r>
            <a:endParaRPr sz="4000" b="1" i="0" u="none" strike="noStrike" cap="none" dirty="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96" name="Google Shape;396;p73"/>
          <p:cNvSpPr txBox="1"/>
          <p:nvPr/>
        </p:nvSpPr>
        <p:spPr>
          <a:xfrm>
            <a:off x="1461300" y="1665250"/>
            <a:ext cx="6221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419" sz="1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MÓDULO II - CLASE 19</a:t>
            </a:r>
            <a:endParaRPr sz="160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1" name="Google Shape;401;p74"/>
          <p:cNvGrpSpPr/>
          <p:nvPr/>
        </p:nvGrpSpPr>
        <p:grpSpPr>
          <a:xfrm>
            <a:off x="4202558" y="994173"/>
            <a:ext cx="738900" cy="738900"/>
            <a:chOff x="3137108" y="2467173"/>
            <a:chExt cx="738900" cy="738900"/>
          </a:xfrm>
        </p:grpSpPr>
        <p:sp>
          <p:nvSpPr>
            <p:cNvPr id="402" name="Google Shape;402;p74"/>
            <p:cNvSpPr/>
            <p:nvPr/>
          </p:nvSpPr>
          <p:spPr>
            <a:xfrm>
              <a:off x="3137108" y="2467173"/>
              <a:ext cx="738900" cy="738900"/>
            </a:xfrm>
            <a:prstGeom prst="ellipse">
              <a:avLst/>
            </a:prstGeom>
            <a:solidFill>
              <a:srgbClr val="9DF4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03" name="Google Shape;403;p74" title="ícono de desafío entregable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284109" y="2622263"/>
              <a:ext cx="428721" cy="42872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04" name="Google Shape;404;p74"/>
          <p:cNvSpPr txBox="1"/>
          <p:nvPr/>
        </p:nvSpPr>
        <p:spPr>
          <a:xfrm>
            <a:off x="1461300" y="2208625"/>
            <a:ext cx="62214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419" sz="4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Implementación de login.</a:t>
            </a:r>
            <a:endParaRPr sz="4000" b="1" i="0" u="none" strike="noStrike" cap="none">
              <a:solidFill>
                <a:schemeClr val="dk1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9" name="Google Shape;409;p75"/>
          <p:cNvGrpSpPr/>
          <p:nvPr/>
        </p:nvGrpSpPr>
        <p:grpSpPr>
          <a:xfrm>
            <a:off x="457346" y="468198"/>
            <a:ext cx="431074" cy="431074"/>
            <a:chOff x="3137108" y="2467173"/>
            <a:chExt cx="738900" cy="738900"/>
          </a:xfrm>
        </p:grpSpPr>
        <p:sp>
          <p:nvSpPr>
            <p:cNvPr id="410" name="Google Shape;410;p75"/>
            <p:cNvSpPr/>
            <p:nvPr/>
          </p:nvSpPr>
          <p:spPr>
            <a:xfrm>
              <a:off x="3137108" y="2467173"/>
              <a:ext cx="738900" cy="738900"/>
            </a:xfrm>
            <a:prstGeom prst="ellipse">
              <a:avLst/>
            </a:prstGeom>
            <a:solidFill>
              <a:srgbClr val="9DF4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11" name="Google Shape;411;p75" title="ícono de desafío entregable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284109" y="2622263"/>
              <a:ext cx="428721" cy="42872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12" name="Google Shape;412;p75"/>
          <p:cNvSpPr txBox="1"/>
          <p:nvPr/>
        </p:nvSpPr>
        <p:spPr>
          <a:xfrm>
            <a:off x="457200" y="1704475"/>
            <a:ext cx="3987000" cy="290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-419" sz="1350" b="1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Consigna</a:t>
            </a:r>
            <a:endParaRPr sz="1350" b="1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1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143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50"/>
              <a:buFont typeface="DM Sans"/>
              <a:buChar char="✓"/>
            </a:pPr>
            <a:r>
              <a:rPr lang="es-419" sz="135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Ajustar nuestro servidor principal para trabajar con un sistema de login.</a:t>
            </a:r>
            <a:endParaRPr sz="1350" b="0" i="0" u="none" strike="noStrike" cap="none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-419" sz="1350" b="1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Aspectos a incluir</a:t>
            </a:r>
            <a:endParaRPr sz="1350" b="1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1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143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50"/>
              <a:buFont typeface="DM Sans"/>
              <a:buChar char="✓"/>
            </a:pPr>
            <a:r>
              <a:rPr lang="es-419" sz="135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Deberá contar con todas las vistas realizadas en el hands on lab, así también como las rutas de router para procesar el registro y el login. </a:t>
            </a:r>
            <a:endParaRPr sz="1350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143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50"/>
              <a:buFont typeface="DM Sans"/>
              <a:buChar char="✓"/>
            </a:pPr>
            <a:r>
              <a:rPr lang="es-419" sz="135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En lugar de realizar una redirección a la vista “/profile”, realizar la redirección directamente a la vista de productos.</a:t>
            </a:r>
            <a:endParaRPr sz="1350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413" name="Google Shape;413;p7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Google Shape;414;p75"/>
          <p:cNvSpPr txBox="1"/>
          <p:nvPr/>
        </p:nvSpPr>
        <p:spPr>
          <a:xfrm>
            <a:off x="930550" y="468275"/>
            <a:ext cx="24612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419"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DESAFÍO ENTREGABLE</a:t>
            </a:r>
            <a:endParaRPr sz="140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15" name="Google Shape;415;p75"/>
          <p:cNvSpPr txBox="1"/>
          <p:nvPr/>
        </p:nvSpPr>
        <p:spPr>
          <a:xfrm>
            <a:off x="4571850" y="1951825"/>
            <a:ext cx="3834600" cy="23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4325" algn="l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50"/>
              <a:buFont typeface="DM Sans"/>
              <a:buChar char="✓"/>
            </a:pPr>
            <a:r>
              <a:rPr lang="es-419" sz="135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Agregar a la vista de productos un mensaje de bienvenida con los datos del usuario</a:t>
            </a:r>
            <a:endParaRPr sz="1350" b="1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1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143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50"/>
              <a:buFont typeface="DM Sans"/>
              <a:buChar char="✓"/>
            </a:pPr>
            <a:r>
              <a:rPr lang="es-419" sz="135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Agregar un sistema de roles, de manera que si colocamos en el login como correo </a:t>
            </a:r>
            <a:r>
              <a:rPr lang="es-419" sz="1350" u="sng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  <a:hlinkClick r:id="rId5"/>
              </a:rPr>
              <a:t>adminCoder@coder.com</a:t>
            </a:r>
            <a:r>
              <a:rPr lang="es-419" sz="135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, y una contraseña predefinida por ti, el usuario de la sesión además tenga un campo </a:t>
            </a:r>
            <a:endParaRPr sz="1350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143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50"/>
              <a:buFont typeface="DM Sans"/>
              <a:buChar char="✓"/>
            </a:pPr>
            <a:r>
              <a:rPr lang="es-419" sz="135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Todos los usuarios que no sean admin deberán contar con un rol “usuario”.</a:t>
            </a:r>
            <a:endParaRPr sz="1350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16" name="Google Shape;416;p75"/>
          <p:cNvSpPr/>
          <p:nvPr/>
        </p:nvSpPr>
        <p:spPr>
          <a:xfrm>
            <a:off x="636450" y="838675"/>
            <a:ext cx="8036700" cy="60600"/>
          </a:xfrm>
          <a:prstGeom prst="rect">
            <a:avLst/>
          </a:prstGeom>
          <a:solidFill>
            <a:srgbClr val="9DF4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7" name="Google Shape;417;p75"/>
          <p:cNvSpPr txBox="1"/>
          <p:nvPr/>
        </p:nvSpPr>
        <p:spPr>
          <a:xfrm>
            <a:off x="501450" y="929350"/>
            <a:ext cx="7310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4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Implementación de login</a:t>
            </a:r>
            <a:endParaRPr sz="4000"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oder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9DF4E2"/>
      </a:accent1>
      <a:accent2>
        <a:srgbClr val="212121"/>
      </a:accent2>
      <a:accent3>
        <a:srgbClr val="78909C"/>
      </a:accent3>
      <a:accent4>
        <a:srgbClr val="EA90FF"/>
      </a:accent4>
      <a:accent5>
        <a:srgbClr val="83AEFB"/>
      </a:accent5>
      <a:accent6>
        <a:srgbClr val="EAFF6A"/>
      </a:accent6>
      <a:hlink>
        <a:srgbClr val="83AEF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178</Words>
  <Application>Microsoft Office PowerPoint</Application>
  <PresentationFormat>Presentación en pantalla (16:9)</PresentationFormat>
  <Paragraphs>20</Paragraphs>
  <Slides>3</Slides>
  <Notes>3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</vt:i4>
      </vt:variant>
    </vt:vector>
  </HeadingPairs>
  <TitlesOfParts>
    <vt:vector size="7" baseType="lpstr">
      <vt:lpstr>DM Sans</vt:lpstr>
      <vt:lpstr>Arial</vt:lpstr>
      <vt:lpstr>Helvetica Neue Light</vt:lpstr>
      <vt:lpstr>Coder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CHALL</dc:creator>
  <cp:lastModifiedBy>Carlos Hall</cp:lastModifiedBy>
  <cp:revision>1</cp:revision>
  <dcterms:modified xsi:type="dcterms:W3CDTF">2023-07-14T22:25:29Z</dcterms:modified>
</cp:coreProperties>
</file>